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9"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101" d="100"/>
          <a:sy n="101" d="100"/>
        </p:scale>
        <p:origin x="29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F321B65-F5D6-4BB1-8BC3-CB369CE94DC5}"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05B9D56-D741-460E-BFE2-1F31885CE713}"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321B65-F5D6-4BB1-8BC3-CB369CE94DC5}"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B9D56-D741-460E-BFE2-1F31885CE71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321B65-F5D6-4BB1-8BC3-CB369CE94DC5}"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B9D56-D741-460E-BFE2-1F31885CE7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321B65-F5D6-4BB1-8BC3-CB369CE94DC5}" type="datetimeFigureOut">
              <a:rPr lang="en-US" smtClean="0"/>
              <a:t>5/12/2021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B9D56-D741-460E-BFE2-1F31885CE7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F321B65-F5D6-4BB1-8BC3-CB369CE94DC5}" type="datetimeFigureOut">
              <a:rPr lang="en-US" smtClean="0"/>
              <a:t>5/12/2021</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5B9D56-D741-460E-BFE2-1F31885CE713}"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321B65-F5D6-4BB1-8BC3-CB369CE94DC5}" type="datetimeFigureOut">
              <a:rPr lang="en-US" smtClean="0"/>
              <a:t>5/12/2021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5B9D56-D741-460E-BFE2-1F31885CE7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321B65-F5D6-4BB1-8BC3-CB369CE94DC5}" type="datetimeFigureOut">
              <a:rPr lang="en-US" smtClean="0"/>
              <a:t>5/12/2021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5B9D56-D741-460E-BFE2-1F31885CE7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F321B65-F5D6-4BB1-8BC3-CB369CE94DC5}" type="datetimeFigureOut">
              <a:rPr lang="en-US" smtClean="0"/>
              <a:t>5/12/2021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5B9D56-D741-460E-BFE2-1F31885CE7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F321B65-F5D6-4BB1-8BC3-CB369CE94DC5}" type="datetimeFigureOut">
              <a:rPr lang="en-US" smtClean="0"/>
              <a:t>5/12/2021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5B9D56-D741-460E-BFE2-1F31885CE7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321B65-F5D6-4BB1-8BC3-CB369CE94DC5}" type="datetimeFigureOut">
              <a:rPr lang="en-US" smtClean="0"/>
              <a:t>5/12/2021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5B9D56-D741-460E-BFE2-1F31885CE713}"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7F321B65-F5D6-4BB1-8BC3-CB369CE94DC5}" type="datetimeFigureOut">
              <a:rPr lang="en-US" smtClean="0"/>
              <a:t>5/12/2021</a:t>
            </a:fld>
            <a:endParaRPr lang="en-US"/>
          </a:p>
        </p:txBody>
      </p:sp>
      <p:sp>
        <p:nvSpPr>
          <p:cNvPr id="7" name="Slide Number Placeholder 6"/>
          <p:cNvSpPr>
            <a:spLocks noGrp="1"/>
          </p:cNvSpPr>
          <p:nvPr>
            <p:ph type="sldNum" sz="quarter" idx="12"/>
          </p:nvPr>
        </p:nvSpPr>
        <p:spPr/>
        <p:txBody>
          <a:bodyPr/>
          <a:lstStyle/>
          <a:p>
            <a:fld id="{B05B9D56-D741-460E-BFE2-1F31885CE713}"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7F321B65-F5D6-4BB1-8BC3-CB369CE94DC5}" type="datetimeFigureOut">
              <a:rPr lang="en-US" smtClean="0"/>
              <a:t>5/12/2021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05B9D56-D741-460E-BFE2-1F31885CE713}"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wmf"/><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4704" y="3047999"/>
            <a:ext cx="6710496" cy="1398235"/>
          </a:xfrm>
        </p:spPr>
        <p:txBody>
          <a:bodyPr/>
          <a:lstStyle/>
          <a:p>
            <a:r>
              <a:rPr lang="en-US" dirty="0"/>
              <a:t>Bankruptcy </a:t>
            </a:r>
            <a:br>
              <a:rPr lang="en-US" dirty="0"/>
            </a:br>
            <a:r>
              <a:rPr lang="en-US" dirty="0" err="1"/>
              <a:t>MythBUSTERS</a:t>
            </a:r>
            <a:endParaRPr lang="en-US" dirty="0"/>
          </a:p>
        </p:txBody>
      </p:sp>
    </p:spTree>
    <p:extLst>
      <p:ext uri="{BB962C8B-B14F-4D97-AF65-F5344CB8AC3E}">
        <p14:creationId xmlns:p14="http://schemas.microsoft.com/office/powerpoint/2010/main" val="3580847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“lose your stuff” myth</a:t>
            </a:r>
          </a:p>
        </p:txBody>
      </p:sp>
      <p:sp>
        <p:nvSpPr>
          <p:cNvPr id="3" name="Content Placeholder 2"/>
          <p:cNvSpPr>
            <a:spLocks noGrp="1"/>
          </p:cNvSpPr>
          <p:nvPr>
            <p:ph idx="1"/>
          </p:nvPr>
        </p:nvSpPr>
        <p:spPr/>
        <p:txBody>
          <a:bodyPr>
            <a:normAutofit fontScale="85000" lnSpcReduction="10000"/>
          </a:bodyPr>
          <a:lstStyle/>
          <a:p>
            <a:r>
              <a:rPr lang="en-US" dirty="0"/>
              <a:t>Reverse of the “Free House” myth. </a:t>
            </a:r>
          </a:p>
          <a:p>
            <a:r>
              <a:rPr lang="en-US" dirty="0"/>
              <a:t>There are state and federal exemptions that prevent the trustee from taking everything from you.  </a:t>
            </a:r>
          </a:p>
          <a:p>
            <a:r>
              <a:rPr lang="en-US" dirty="0"/>
              <a:t>In a Chapter 13 case you “pay to play.”  Keep assets with equity by paying all disposable income for 3-5 years to creditors.</a:t>
            </a:r>
          </a:p>
          <a:p>
            <a:r>
              <a:rPr lang="en-US" dirty="0"/>
              <a:t>However, in a chapter 7 case, the trustee can sell assets if they have value above the exemption.  Once sold, trustee will pay to the debtor the amount of the claimed exemption.</a:t>
            </a:r>
          </a:p>
          <a:p>
            <a:pPr lvl="1"/>
            <a:r>
              <a:rPr lang="en-US" dirty="0"/>
              <a:t>For example, a house (valued at $200,000) can be sold by the trustee if there is equity (no mortgage) but Debtor will be paid from proceeds of that sale in the amount of exemption, which varies by county($125,000 in Ulster County). Estate will retain $75,000 for unsecured creditors. If there is a $50,000 mortgage, estate will retain only $25,000 for creditors, etc.</a:t>
            </a:r>
          </a:p>
        </p:txBody>
      </p:sp>
    </p:spTree>
    <p:extLst>
      <p:ext uri="{BB962C8B-B14F-4D97-AF65-F5344CB8AC3E}">
        <p14:creationId xmlns:p14="http://schemas.microsoft.com/office/powerpoint/2010/main" val="2855960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“You Don’t Have to Pay back Debts” myth</a:t>
            </a:r>
          </a:p>
        </p:txBody>
      </p:sp>
      <p:sp>
        <p:nvSpPr>
          <p:cNvPr id="3" name="Content Placeholder 2"/>
          <p:cNvSpPr>
            <a:spLocks noGrp="1"/>
          </p:cNvSpPr>
          <p:nvPr>
            <p:ph idx="1"/>
          </p:nvPr>
        </p:nvSpPr>
        <p:spPr/>
        <p:txBody>
          <a:bodyPr>
            <a:normAutofit lnSpcReduction="10000"/>
          </a:bodyPr>
          <a:lstStyle/>
          <a:p>
            <a:r>
              <a:rPr lang="en-US" dirty="0"/>
              <a:t>A discharge only gets you out of some debts—such as credit card debt.</a:t>
            </a:r>
          </a:p>
          <a:p>
            <a:r>
              <a:rPr lang="en-US" dirty="0"/>
              <a:t>The law defines certain debts as non-dischargeable, such as debt procured by fraud, support obligations, certain tax obligations, student loans, drunk driving civil judgments. Of course, there are exceptions. You should consult with a bankruptcy attorney about your specific debt.  </a:t>
            </a:r>
          </a:p>
          <a:p>
            <a:r>
              <a:rPr lang="en-US" dirty="0"/>
              <a:t>The law also prevents certain “bad debtors” from obtaining a discharge of any debts if the debtor falsified documents in filing or committed other frauds in filing.</a:t>
            </a:r>
          </a:p>
        </p:txBody>
      </p:sp>
      <p:pic>
        <p:nvPicPr>
          <p:cNvPr id="8194" name="Picture 2" descr="C:\Users\bgiuliano\AppData\Local\Microsoft\Windows\Temporary Internet Files\Content.IE5\3O08L0A6\MP90040492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24600" y="914400"/>
            <a:ext cx="914400" cy="653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852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“Choosing what debts and what assets are in bankruptcy” Myth</a:t>
            </a:r>
          </a:p>
        </p:txBody>
      </p:sp>
      <p:sp>
        <p:nvSpPr>
          <p:cNvPr id="3" name="Content Placeholder 2"/>
          <p:cNvSpPr>
            <a:spLocks noGrp="1"/>
          </p:cNvSpPr>
          <p:nvPr>
            <p:ph idx="1"/>
          </p:nvPr>
        </p:nvSpPr>
        <p:spPr/>
        <p:txBody>
          <a:bodyPr/>
          <a:lstStyle/>
          <a:p>
            <a:r>
              <a:rPr lang="en-US" dirty="0"/>
              <a:t>So many debtors come to court and tell the Judge that a certain debt or asset was “not supposed to be part of the bankruptcy”---usually debts they like, such as mortgages on a vacation home or a car loan.</a:t>
            </a:r>
          </a:p>
          <a:p>
            <a:r>
              <a:rPr lang="en-US" dirty="0">
                <a:solidFill>
                  <a:schemeClr val="tx1"/>
                </a:solidFill>
              </a:rPr>
              <a:t>Debtors should know</a:t>
            </a:r>
            <a:r>
              <a:rPr lang="en-US" dirty="0"/>
              <a:t> that ALL pre-petition debts and ALL assets are potentially affected by a bankruptcy filing. </a:t>
            </a:r>
          </a:p>
        </p:txBody>
      </p:sp>
      <p:pic>
        <p:nvPicPr>
          <p:cNvPr id="2050" name="Picture 2" descr="C:\Users\bgiuliano\AppData\Local\Microsoft\Windows\Temporary Internet Files\Content.IE5\6ZT1Y018\MC90038998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13188" y="4665663"/>
            <a:ext cx="1670050" cy="18303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9144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“Spend A lot before filing” myth</a:t>
            </a:r>
          </a:p>
        </p:txBody>
      </p:sp>
      <p:sp>
        <p:nvSpPr>
          <p:cNvPr id="3" name="Content Placeholder 2"/>
          <p:cNvSpPr>
            <a:spLocks noGrp="1"/>
          </p:cNvSpPr>
          <p:nvPr>
            <p:ph idx="1"/>
          </p:nvPr>
        </p:nvSpPr>
        <p:spPr/>
        <p:txBody>
          <a:bodyPr/>
          <a:lstStyle/>
          <a:p>
            <a:r>
              <a:rPr lang="en-US" dirty="0"/>
              <a:t>Unfortunately, Congress is ahead of you on that one.</a:t>
            </a:r>
          </a:p>
          <a:p>
            <a:r>
              <a:rPr lang="en-US" dirty="0"/>
              <a:t>Under the bankruptcy code, debt for “luxury goods or services” over a statutory amount within 90 days of filing are presumed to be </a:t>
            </a:r>
            <a:r>
              <a:rPr lang="en-US" dirty="0" err="1"/>
              <a:t>nondischargeable</a:t>
            </a:r>
            <a:r>
              <a:rPr lang="en-US" dirty="0"/>
              <a:t>. </a:t>
            </a:r>
          </a:p>
        </p:txBody>
      </p:sp>
      <p:pic>
        <p:nvPicPr>
          <p:cNvPr id="1026" name="Picture 2" descr="C:\Users\bgiuliano\AppData\Local\Microsoft\Windows\Temporary Internet Files\Content.IE5\UPTLMF6B\MC90038359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84562" y="4572000"/>
            <a:ext cx="739775" cy="8826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bgiuliano\AppData\Local\Microsoft\Windows\Temporary Internet Files\Content.IE5\XOQJBR8L\MC90038368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75162" y="4038600"/>
            <a:ext cx="782638" cy="1440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9380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“Bankruptcy fixes your debt problems” Myth</a:t>
            </a:r>
          </a:p>
        </p:txBody>
      </p:sp>
      <p:sp>
        <p:nvSpPr>
          <p:cNvPr id="3" name="Content Placeholder 2"/>
          <p:cNvSpPr>
            <a:spLocks noGrp="1"/>
          </p:cNvSpPr>
          <p:nvPr>
            <p:ph idx="1"/>
          </p:nvPr>
        </p:nvSpPr>
        <p:spPr/>
        <p:txBody>
          <a:bodyPr>
            <a:normAutofit/>
          </a:bodyPr>
          <a:lstStyle/>
          <a:p>
            <a:endParaRPr lang="en-US" dirty="0"/>
          </a:p>
          <a:p>
            <a:endParaRPr lang="en-US" dirty="0"/>
          </a:p>
          <a:p>
            <a:r>
              <a:rPr lang="en-US" dirty="0"/>
              <a:t>Bankruptcy is sometimes referred to as a “fresh start,” which is true as well as misleading.</a:t>
            </a:r>
          </a:p>
          <a:p>
            <a:r>
              <a:rPr lang="en-US" dirty="0"/>
              <a:t>Bankruptcy gets rid of debt you currently have but it cannot help you plan for the future. </a:t>
            </a:r>
          </a:p>
          <a:p>
            <a:r>
              <a:rPr lang="en-US" dirty="0"/>
              <a:t>You have to develop and stick to a sustainable budget and make sure that you do not spend more than you make so that you do not wind up back in financial distress.</a:t>
            </a:r>
            <a:endParaRPr lang="en-US" strike="sngStrike" dirty="0">
              <a:solidFill>
                <a:srgbClr val="FF0000"/>
              </a:solidFill>
            </a:endParaRPr>
          </a:p>
        </p:txBody>
      </p:sp>
      <p:pic>
        <p:nvPicPr>
          <p:cNvPr id="9219" name="Picture 3" descr="C:\Users\bgiuliano\AppData\Local\Microsoft\Windows\Temporary Internet Files\Content.IE5\SBW2A7AD\MC90004510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1143000"/>
            <a:ext cx="1799539" cy="1353312"/>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C:\Users\bgiuliano\AppData\Local\Microsoft\Windows\Temporary Internet Files\Content.IE5\3O08L0A6\MC90032674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1041336"/>
            <a:ext cx="1185863" cy="155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5853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Consumer Bankruptcy?</a:t>
            </a:r>
          </a:p>
        </p:txBody>
      </p:sp>
      <p:sp>
        <p:nvSpPr>
          <p:cNvPr id="3" name="Content Placeholder 2"/>
          <p:cNvSpPr>
            <a:spLocks noGrp="1"/>
          </p:cNvSpPr>
          <p:nvPr>
            <p:ph idx="1"/>
          </p:nvPr>
        </p:nvSpPr>
        <p:spPr/>
        <p:txBody>
          <a:bodyPr/>
          <a:lstStyle/>
          <a:p>
            <a:r>
              <a:rPr lang="en-US" dirty="0"/>
              <a:t>The Bankruptcy Code defines “consumer debt” as debt incurred by an individual primarily for a personal, family, or household purpose.  11 </a:t>
            </a:r>
            <a:r>
              <a:rPr lang="en-US" dirty="0" err="1"/>
              <a:t>U.S.C</a:t>
            </a:r>
            <a:r>
              <a:rPr lang="en-US" dirty="0"/>
              <a:t>.  § 101(8). </a:t>
            </a:r>
          </a:p>
          <a:p>
            <a:r>
              <a:rPr lang="en-US" dirty="0"/>
              <a:t>Not business debt.</a:t>
            </a:r>
          </a:p>
          <a:p>
            <a:r>
              <a:rPr lang="en-US" dirty="0"/>
              <a:t>Can be chapter 7, 11, 12, or13 </a:t>
            </a:r>
          </a:p>
          <a:p>
            <a:pPr lvl="1"/>
            <a:r>
              <a:rPr lang="en-US" dirty="0"/>
              <a:t>Chapter 15 is available to individuals but a case under this chapter is not usually referred to as a “consumer case.” </a:t>
            </a:r>
          </a:p>
        </p:txBody>
      </p:sp>
    </p:spTree>
    <p:extLst>
      <p:ext uri="{BB962C8B-B14F-4D97-AF65-F5344CB8AC3E}">
        <p14:creationId xmlns:p14="http://schemas.microsoft.com/office/powerpoint/2010/main" val="61830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 10 Bankruptcy Myths</a:t>
            </a:r>
          </a:p>
        </p:txBody>
      </p:sp>
      <p:sp>
        <p:nvSpPr>
          <p:cNvPr id="3" name="Content Placeholder 2"/>
          <p:cNvSpPr>
            <a:spLocks noGrp="1"/>
          </p:cNvSpPr>
          <p:nvPr>
            <p:ph idx="1"/>
          </p:nvPr>
        </p:nvSpPr>
        <p:spPr/>
        <p:txBody>
          <a:bodyPr>
            <a:normAutofit fontScale="85000" lnSpcReduction="10000"/>
          </a:bodyPr>
          <a:lstStyle/>
          <a:p>
            <a:pPr marL="114300" indent="0">
              <a:buNone/>
            </a:pPr>
            <a:endParaRPr lang="en-US" strike="sngStrike" dirty="0">
              <a:solidFill>
                <a:srgbClr val="FF0000"/>
              </a:solidFill>
            </a:endParaRPr>
          </a:p>
          <a:p>
            <a:pPr marL="571500" indent="-457200">
              <a:buFont typeface="+mj-lt"/>
              <a:buAutoNum type="arabicPeriod"/>
            </a:pPr>
            <a:r>
              <a:rPr lang="en-US" dirty="0"/>
              <a:t>Bankruptcy ruins your credit and prevents you from getting a car loan, mortgage loan, credit card, etc. for up to 10 years.</a:t>
            </a:r>
          </a:p>
          <a:p>
            <a:pPr marL="571500" indent="-457200">
              <a:buFont typeface="+mj-lt"/>
              <a:buAutoNum type="arabicPeriod"/>
            </a:pPr>
            <a:r>
              <a:rPr lang="en-US" dirty="0"/>
              <a:t>People can file for bankruptcy as many times as they want.</a:t>
            </a:r>
          </a:p>
          <a:p>
            <a:pPr marL="571500" indent="-457200">
              <a:buFont typeface="+mj-lt"/>
              <a:buAutoNum type="arabicPeriod"/>
            </a:pPr>
            <a:r>
              <a:rPr lang="en-US" dirty="0"/>
              <a:t>Free House! (i.e. You don’t have to pay for your house (or car in bankruptcy.) </a:t>
            </a:r>
          </a:p>
          <a:p>
            <a:pPr marL="571500" indent="-457200">
              <a:buFont typeface="+mj-lt"/>
              <a:buAutoNum type="arabicPeriod"/>
            </a:pPr>
            <a:r>
              <a:rPr lang="en-US" dirty="0"/>
              <a:t>You lose all your stuff: the reverse of the Free House myth.</a:t>
            </a:r>
          </a:p>
          <a:p>
            <a:pPr marL="571500" indent="-457200">
              <a:buFont typeface="+mj-lt"/>
              <a:buAutoNum type="arabicPeriod"/>
            </a:pPr>
            <a:r>
              <a:rPr lang="en-US" dirty="0"/>
              <a:t>The discharge gets you out of all debt.</a:t>
            </a:r>
          </a:p>
          <a:p>
            <a:pPr marL="571500" indent="-457200">
              <a:buFont typeface="+mj-lt"/>
              <a:buAutoNum type="arabicPeriod"/>
            </a:pPr>
            <a:r>
              <a:rPr lang="en-US" dirty="0"/>
              <a:t>You can choose what debts and what assets are in bankruptcy.</a:t>
            </a:r>
          </a:p>
          <a:p>
            <a:pPr marL="571500" indent="-457200">
              <a:buFont typeface="+mj-lt"/>
              <a:buAutoNum type="arabicPeriod"/>
            </a:pPr>
            <a:r>
              <a:rPr lang="en-US" dirty="0"/>
              <a:t>You should buy lots of expensive things and take vacation right before you file since it will all be discharged anyway.</a:t>
            </a:r>
          </a:p>
          <a:p>
            <a:pPr marL="571500" indent="-457200">
              <a:buFont typeface="+mj-lt"/>
              <a:buAutoNum type="arabicPeriod"/>
            </a:pPr>
            <a:r>
              <a:rPr lang="en-US" dirty="0"/>
              <a:t>Bankruptcy fixes your debt problems.</a:t>
            </a:r>
          </a:p>
        </p:txBody>
      </p:sp>
    </p:spTree>
    <p:extLst>
      <p:ext uri="{BB962C8B-B14F-4D97-AF65-F5344CB8AC3E}">
        <p14:creationId xmlns:p14="http://schemas.microsoft.com/office/powerpoint/2010/main" val="525741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“Debtors are Deadbeats” Myth</a:t>
            </a:r>
          </a:p>
        </p:txBody>
      </p:sp>
      <p:sp>
        <p:nvSpPr>
          <p:cNvPr id="3" name="Content Placeholder 2"/>
          <p:cNvSpPr>
            <a:spLocks noGrp="1"/>
          </p:cNvSpPr>
          <p:nvPr>
            <p:ph idx="1"/>
          </p:nvPr>
        </p:nvSpPr>
        <p:spPr/>
        <p:txBody>
          <a:bodyPr/>
          <a:lstStyle/>
          <a:p>
            <a:r>
              <a:rPr lang="en-US" dirty="0"/>
              <a:t>Medical debt, job loss, family emergencies all can lead to financial problems.</a:t>
            </a:r>
          </a:p>
          <a:p>
            <a:pPr lvl="1"/>
            <a:r>
              <a:rPr lang="en-US" dirty="0"/>
              <a:t>Couple who owned a car dealership had a son badly burned in a house fire, which led to major financial problems for them and their business.</a:t>
            </a:r>
          </a:p>
          <a:p>
            <a:pPr lvl="1"/>
            <a:r>
              <a:rPr lang="en-US" dirty="0"/>
              <a:t>Woman who quit job to take care of mother with Alzheimer's.</a:t>
            </a:r>
          </a:p>
          <a:p>
            <a:pPr lvl="1"/>
            <a:r>
              <a:rPr lang="en-US" dirty="0"/>
              <a:t>Cancer diagnosis for debtor or family member.</a:t>
            </a:r>
          </a:p>
          <a:p>
            <a:pPr lvl="1"/>
            <a:r>
              <a:rPr lang="en-US" dirty="0"/>
              <a:t>Small business fails and debtor personally guarantees loans.</a:t>
            </a:r>
          </a:p>
        </p:txBody>
      </p:sp>
      <p:pic>
        <p:nvPicPr>
          <p:cNvPr id="5122" name="Picture 2" descr="C:\Users\bgiuliano\AppData\Local\Microsoft\Windows\Temporary Internet Files\Content.IE5\ET27WV25\MC90019630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5791200"/>
            <a:ext cx="854869" cy="893762"/>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bgiuliano\AppData\Local\Microsoft\Windows\Temporary Internet Files\Content.IE5\XOQJBR8L\MC90036612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5867400"/>
            <a:ext cx="838200" cy="828363"/>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bgiuliano\AppData\Local\Microsoft\Windows\Temporary Internet Files\Content.IE5\ALXGLCFQ\MC90036612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87250" y="5791200"/>
            <a:ext cx="716146" cy="845974"/>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descr="C:\Users\bgiuliano\AppData\Local\Microsoft\Windows\Temporary Internet Files\Content.IE5\SLIH2UE1\MC900299981[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24600" y="5688765"/>
            <a:ext cx="1051743" cy="1050843"/>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5238251"/>
            <a:ext cx="786607" cy="1385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3275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endParaRPr lang="en-US" dirty="0"/>
          </a:p>
          <a:p>
            <a:r>
              <a:rPr lang="en-US" dirty="0"/>
              <a:t>Successful people have filed bankruptcy, including </a:t>
            </a:r>
          </a:p>
          <a:p>
            <a:r>
              <a:rPr lang="en-US" dirty="0"/>
              <a:t>Henry Ford, </a:t>
            </a:r>
          </a:p>
          <a:p>
            <a:r>
              <a:rPr lang="en-US" dirty="0"/>
              <a:t>Walt Disney, </a:t>
            </a:r>
          </a:p>
          <a:p>
            <a:r>
              <a:rPr lang="en-US" dirty="0"/>
              <a:t>Donald Trump, </a:t>
            </a:r>
          </a:p>
          <a:p>
            <a:r>
              <a:rPr lang="en-US" dirty="0"/>
              <a:t>Burt Reynolds, </a:t>
            </a:r>
          </a:p>
          <a:p>
            <a:r>
              <a:rPr lang="en-US" dirty="0"/>
              <a:t>50 Cent</a:t>
            </a:r>
          </a:p>
          <a:p>
            <a:r>
              <a:rPr lang="en-US" dirty="0"/>
              <a:t>Anna Nicole Smith.</a:t>
            </a:r>
          </a:p>
          <a:p>
            <a:endParaRPr lang="en-US" dirty="0"/>
          </a:p>
        </p:txBody>
      </p:sp>
      <p:pic>
        <p:nvPicPr>
          <p:cNvPr id="6148" name="Picture 4" descr="C:\Users\bgiuliano\AppData\Local\Microsoft\Windows\Temporary Internet Files\Content.IE5\6QBAWBBA\MP900449109[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0" y="381000"/>
            <a:ext cx="21336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5026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“Bankruptcy is bad for Business AND THE Economy” myth</a:t>
            </a:r>
          </a:p>
        </p:txBody>
      </p:sp>
      <p:sp>
        <p:nvSpPr>
          <p:cNvPr id="3" name="Content Placeholder 2"/>
          <p:cNvSpPr>
            <a:spLocks noGrp="1"/>
          </p:cNvSpPr>
          <p:nvPr>
            <p:ph idx="1"/>
          </p:nvPr>
        </p:nvSpPr>
        <p:spPr/>
        <p:txBody>
          <a:bodyPr>
            <a:normAutofit/>
          </a:bodyPr>
          <a:lstStyle/>
          <a:p>
            <a:r>
              <a:rPr lang="en-US" dirty="0"/>
              <a:t>“Capitalism without bankruptcy is like Christianity without hell.” This is a quote from Frank Borman, former astronaut and Chairman of Eastern Airlines.</a:t>
            </a:r>
          </a:p>
          <a:p>
            <a:r>
              <a:rPr lang="en-US" dirty="0"/>
              <a:t>America’s culture and economy teaches us to take risks and in fact, depends on risk takers to be “job creators.”  </a:t>
            </a:r>
          </a:p>
          <a:p>
            <a:r>
              <a:rPr lang="en-US" dirty="0"/>
              <a:t>Without consumer bankruptcy, individuals would be saddled with debt for life, be unable to acquire more credit/debt, and, therefore, be unable to participate in the market.</a:t>
            </a:r>
          </a:p>
        </p:txBody>
      </p:sp>
      <p:pic>
        <p:nvPicPr>
          <p:cNvPr id="7170" name="Picture 2" descr="C:\Users\bgiuliano\AppData\Local\Microsoft\Windows\Temporary Internet Files\Content.IE5\EMSCSAQW\MP900442363[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5715000"/>
            <a:ext cx="1485900" cy="987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5465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“Bankruptcy ruins your credit” Myth </a:t>
            </a:r>
          </a:p>
        </p:txBody>
      </p:sp>
      <p:sp>
        <p:nvSpPr>
          <p:cNvPr id="3" name="Content Placeholder 2"/>
          <p:cNvSpPr>
            <a:spLocks noGrp="1"/>
          </p:cNvSpPr>
          <p:nvPr>
            <p:ph idx="1"/>
          </p:nvPr>
        </p:nvSpPr>
        <p:spPr/>
        <p:txBody>
          <a:bodyPr>
            <a:normAutofit lnSpcReduction="10000"/>
          </a:bodyPr>
          <a:lstStyle/>
          <a:p>
            <a:r>
              <a:rPr lang="en-US" dirty="0"/>
              <a:t>Bankruptcy does leave a blemish on your credit report.</a:t>
            </a:r>
          </a:p>
          <a:p>
            <a:r>
              <a:rPr lang="en-US" dirty="0"/>
              <a:t>But ability to access credit actually </a:t>
            </a:r>
            <a:r>
              <a:rPr lang="en-US" u="sng" dirty="0"/>
              <a:t>increases</a:t>
            </a:r>
            <a:r>
              <a:rPr lang="en-US" dirty="0"/>
              <a:t> for many people after they receive a bankruptcy discharge (albeit at a higher rate of interest).</a:t>
            </a:r>
          </a:p>
          <a:p>
            <a:r>
              <a:rPr lang="en-US" dirty="0"/>
              <a:t>This is because a debtor cannot receive another discharge for several years—amount of time varies by chapter you were in and chapter you file in the future.</a:t>
            </a:r>
          </a:p>
          <a:p>
            <a:r>
              <a:rPr lang="en-US" dirty="0"/>
              <a:t>Debtors routinely receive applications for credit cards and approval for car loans while they are in bankruptcy.</a:t>
            </a:r>
          </a:p>
        </p:txBody>
      </p:sp>
    </p:spTree>
    <p:extLst>
      <p:ext uri="{BB962C8B-B14F-4D97-AF65-F5344CB8AC3E}">
        <p14:creationId xmlns:p14="http://schemas.microsoft.com/office/powerpoint/2010/main" val="153264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“Repeat Filer” Myth</a:t>
            </a:r>
          </a:p>
        </p:txBody>
      </p:sp>
      <p:sp>
        <p:nvSpPr>
          <p:cNvPr id="3" name="Content Placeholder 2"/>
          <p:cNvSpPr>
            <a:spLocks noGrp="1"/>
          </p:cNvSpPr>
          <p:nvPr>
            <p:ph idx="1"/>
          </p:nvPr>
        </p:nvSpPr>
        <p:spPr/>
        <p:txBody>
          <a:bodyPr/>
          <a:lstStyle/>
          <a:p>
            <a:r>
              <a:rPr lang="en-US" dirty="0"/>
              <a:t>Debtors can file repeatedly…but there are consequences for doing so.</a:t>
            </a:r>
          </a:p>
          <a:p>
            <a:r>
              <a:rPr lang="en-US" dirty="0"/>
              <a:t>Cannot receive two discharges within a certain time frame.  For example, a debtor cannot receive a discharge under chapter 7 for 8 years after receiving one in a chapter 7.  This varies by chapter.</a:t>
            </a:r>
          </a:p>
          <a:p>
            <a:r>
              <a:rPr lang="en-US" dirty="0"/>
              <a:t>Individual debtors who file within a year of a pending bankruptcy do not receive the full benefit of the stay.  30 day stay for one pending case within a year and no stay for more than one.  </a:t>
            </a:r>
          </a:p>
          <a:p>
            <a:pPr lvl="1"/>
            <a:r>
              <a:rPr lang="en-US" dirty="0"/>
              <a:t>The stay can be extended by motion. </a:t>
            </a:r>
          </a:p>
        </p:txBody>
      </p:sp>
    </p:spTree>
    <p:extLst>
      <p:ext uri="{BB962C8B-B14F-4D97-AF65-F5344CB8AC3E}">
        <p14:creationId xmlns:p14="http://schemas.microsoft.com/office/powerpoint/2010/main" val="603071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“Free House” Myth</a:t>
            </a:r>
          </a:p>
        </p:txBody>
      </p:sp>
      <p:sp>
        <p:nvSpPr>
          <p:cNvPr id="3" name="Content Placeholder 2"/>
          <p:cNvSpPr>
            <a:spLocks noGrp="1"/>
          </p:cNvSpPr>
          <p:nvPr>
            <p:ph idx="1"/>
          </p:nvPr>
        </p:nvSpPr>
        <p:spPr/>
        <p:txBody>
          <a:bodyPr>
            <a:normAutofit/>
          </a:bodyPr>
          <a:lstStyle/>
          <a:p>
            <a:r>
              <a:rPr lang="en-US" dirty="0"/>
              <a:t>Many people think that you can get out of paying for your house or car, etc., by filing bankruptcy.</a:t>
            </a:r>
          </a:p>
          <a:p>
            <a:r>
              <a:rPr lang="en-US" dirty="0"/>
              <a:t>This is simply </a:t>
            </a:r>
            <a:r>
              <a:rPr lang="en-US" b="1" dirty="0"/>
              <a:t>not true </a:t>
            </a:r>
            <a:r>
              <a:rPr lang="en-US" dirty="0"/>
              <a:t>for several reasons:</a:t>
            </a:r>
          </a:p>
          <a:p>
            <a:pPr lvl="1"/>
            <a:r>
              <a:rPr lang="en-US" dirty="0"/>
              <a:t>Bankruptcy gets rid of contractual obligation (personal liability) on secured debts but does not remove a lien.  </a:t>
            </a:r>
          </a:p>
          <a:p>
            <a:pPr lvl="1"/>
            <a:r>
              <a:rPr lang="en-US" dirty="0"/>
              <a:t>You must maintain post-petition payments on mortgage in order to prevent a foreclosure of the home.  Bankruptcy removes personal liability for the loan.</a:t>
            </a:r>
          </a:p>
          <a:p>
            <a:pPr lvl="1"/>
            <a:r>
              <a:rPr lang="en-US" dirty="0"/>
              <a:t>In a chapter 13, you must repay pre-petition arrears over 3-5 years through plan.</a:t>
            </a:r>
          </a:p>
          <a:p>
            <a:pPr lvl="1"/>
            <a:r>
              <a:rPr lang="en-US" dirty="0"/>
              <a:t>In a chapter 7, trustee can sell the home/car if there is equity above the state or federal exemption.</a:t>
            </a:r>
          </a:p>
        </p:txBody>
      </p:sp>
      <p:pic>
        <p:nvPicPr>
          <p:cNvPr id="4099" name="Picture 3" descr="C:\Program Files (x86)\Microsoft Office\MEDIA\CAGCAT10\j018560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533400"/>
            <a:ext cx="922630" cy="923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49003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271</TotalTime>
  <Words>1205</Words>
  <Application>Microsoft Office PowerPoint</Application>
  <PresentationFormat>On-screen Show (4:3)</PresentationFormat>
  <Paragraphs>74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Book Antiqua</vt:lpstr>
      <vt:lpstr>Century Gothic</vt:lpstr>
      <vt:lpstr>Apothecary</vt:lpstr>
      <vt:lpstr>Bankruptcy  MythBUSTERS</vt:lpstr>
      <vt:lpstr>What is Consumer Bankruptcy?</vt:lpstr>
      <vt:lpstr>Top 10 Bankruptcy Myths</vt:lpstr>
      <vt:lpstr>The “Debtors are Deadbeats” Myth</vt:lpstr>
      <vt:lpstr>PowerPoint Presentation</vt:lpstr>
      <vt:lpstr>The “Bankruptcy is bad for Business AND THE Economy” myth</vt:lpstr>
      <vt:lpstr>The “Bankruptcy ruins your credit” Myth </vt:lpstr>
      <vt:lpstr>The “Repeat Filer” Myth</vt:lpstr>
      <vt:lpstr>The “Free House” Myth</vt:lpstr>
      <vt:lpstr>The “lose your stuff” myth</vt:lpstr>
      <vt:lpstr>The “You Don’t Have to Pay back Debts” myth</vt:lpstr>
      <vt:lpstr>“Choosing what debts and what assets are in bankruptcy” Myth</vt:lpstr>
      <vt:lpstr>The “Spend A lot before filing” myth</vt:lpstr>
      <vt:lpstr>The “Bankruptcy fixes your debt problems” Myth</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bgiuliano</dc:creator>
  <cp:lastModifiedBy>Brenda Robie</cp:lastModifiedBy>
  <cp:revision>51</cp:revision>
  <dcterms:created xsi:type="dcterms:W3CDTF">2014-06-10T15:29:52Z</dcterms:created>
  <dcterms:modified xsi:type="dcterms:W3CDTF">2021-05-12T17:30:44Z</dcterms:modified>
</cp:coreProperties>
</file>